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8"/>
  </p:notesMasterIdLst>
  <p:sldIdLst>
    <p:sldId id="256" r:id="rId2"/>
    <p:sldId id="258" r:id="rId3"/>
    <p:sldId id="281" r:id="rId4"/>
    <p:sldId id="282" r:id="rId5"/>
    <p:sldId id="360" r:id="rId6"/>
    <p:sldId id="259" r:id="rId7"/>
    <p:sldId id="260" r:id="rId8"/>
    <p:sldId id="261" r:id="rId9"/>
    <p:sldId id="291" r:id="rId10"/>
    <p:sldId id="292" r:id="rId11"/>
    <p:sldId id="287" r:id="rId12"/>
    <p:sldId id="286" r:id="rId13"/>
    <p:sldId id="288" r:id="rId14"/>
    <p:sldId id="289" r:id="rId15"/>
    <p:sldId id="263" r:id="rId16"/>
    <p:sldId id="265" r:id="rId17"/>
    <p:sldId id="266" r:id="rId18"/>
    <p:sldId id="290" r:id="rId19"/>
    <p:sldId id="269" r:id="rId20"/>
    <p:sldId id="271" r:id="rId21"/>
    <p:sldId id="273" r:id="rId22"/>
    <p:sldId id="274" r:id="rId23"/>
    <p:sldId id="275" r:id="rId24"/>
    <p:sldId id="316" r:id="rId25"/>
    <p:sldId id="277" r:id="rId26"/>
    <p:sldId id="283" r:id="rId27"/>
    <p:sldId id="279" r:id="rId28"/>
    <p:sldId id="278" r:id="rId29"/>
    <p:sldId id="377" r:id="rId30"/>
    <p:sldId id="348" r:id="rId31"/>
    <p:sldId id="355" r:id="rId32"/>
    <p:sldId id="319" r:id="rId33"/>
    <p:sldId id="373" r:id="rId34"/>
    <p:sldId id="375" r:id="rId35"/>
    <p:sldId id="379" r:id="rId36"/>
    <p:sldId id="318" r:id="rId37"/>
    <p:sldId id="364" r:id="rId38"/>
    <p:sldId id="362" r:id="rId39"/>
    <p:sldId id="307" r:id="rId40"/>
    <p:sldId id="306" r:id="rId41"/>
    <p:sldId id="343" r:id="rId42"/>
    <p:sldId id="309" r:id="rId43"/>
    <p:sldId id="354" r:id="rId44"/>
    <p:sldId id="368" r:id="rId45"/>
    <p:sldId id="340" r:id="rId46"/>
    <p:sldId id="338" r:id="rId47"/>
    <p:sldId id="297" r:id="rId48"/>
    <p:sldId id="370" r:id="rId49"/>
    <p:sldId id="378" r:id="rId50"/>
    <p:sldId id="351" r:id="rId51"/>
    <p:sldId id="376" r:id="rId52"/>
    <p:sldId id="317" r:id="rId53"/>
    <p:sldId id="350" r:id="rId54"/>
    <p:sldId id="353" r:id="rId55"/>
    <p:sldId id="366" r:id="rId56"/>
    <p:sldId id="336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8B61A-7141-4E6F-8452-43C9BC60EF03}" type="datetimeFigureOut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82588-90B6-4C53-90CA-07F1CBB32E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167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9F35-4939-43C9-9F3D-E312E980878F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F8AC1-5CDE-4205-BA17-1048EB55EE95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2C674-26B9-459C-924F-53524A735120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4DF4-7044-43D3-BFE7-AA778B9DA52D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792C2-2A58-48E9-8C37-9268C9351F15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8B49B-70DF-4633-A557-ED08F87ACE82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EB37-7704-4864-A5F4-0FA35DE84E2D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4213-D0A7-4948-971A-D8E9431FAE78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7C1D-15A1-4596-B83A-77D4F3118074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191C4-C2FC-4EAA-8B01-EC56A33639FB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7DA1-4D6B-4F88-81A4-F7CEE68ABB40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275CB-3D6A-45D1-B386-70CF9F1C7D7C}" type="datetime1">
              <a:rPr lang="en-US" smtClean="0"/>
              <a:pPr/>
              <a:t>2/13/2015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33570-5A80-4199-BE59-98294D5B097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2.png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image" Target="../media/image2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2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2.png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5" Type="http://schemas.openxmlformats.org/officeDocument/2006/relationships/image" Target="../media/image2.png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5" Type="http://schemas.openxmlformats.org/officeDocument/2006/relationships/image" Target="../media/image2.png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5" Type="http://schemas.openxmlformats.org/officeDocument/2006/relationships/image" Target="../media/image2.png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sz="1200" i="1" dirty="0" smtClean="0">
                <a:latin typeface="Arial Narrow" pitchFamily="34" charset="0"/>
              </a:rPr>
              <a:t/>
            </a:r>
            <a:br>
              <a:rPr lang="en-US" sz="1200" i="1" dirty="0" smtClean="0">
                <a:latin typeface="Arial Narrow" pitchFamily="34" charset="0"/>
              </a:rPr>
            </a:br>
            <a:r>
              <a:rPr lang="en-US" sz="1200" i="1" dirty="0" smtClean="0">
                <a:latin typeface="Arial Narrow" pitchFamily="34" charset="0"/>
              </a:rPr>
              <a:t/>
            </a:r>
            <a:br>
              <a:rPr lang="en-US" sz="1200" i="1" dirty="0" smtClean="0">
                <a:latin typeface="Arial Narrow" pitchFamily="34" charset="0"/>
              </a:rPr>
            </a:br>
            <a:r>
              <a:rPr lang="en-US" sz="1200" i="1" dirty="0" smtClean="0">
                <a:latin typeface="Arial Narrow" pitchFamily="34" charset="0"/>
              </a:rPr>
              <a:t/>
            </a:r>
            <a:br>
              <a:rPr lang="en-US" sz="1200" i="1" dirty="0" smtClean="0">
                <a:latin typeface="Arial Narrow" pitchFamily="34" charset="0"/>
              </a:rPr>
            </a:br>
            <a:r>
              <a:rPr lang="en-US" i="1" dirty="0" smtClean="0">
                <a:latin typeface="Arial Narrow" pitchFamily="34" charset="0"/>
              </a:rPr>
              <a:t>From Death to Life:</a:t>
            </a:r>
            <a:br>
              <a:rPr lang="en-US" i="1" dirty="0" smtClean="0">
                <a:latin typeface="Arial Narrow" pitchFamily="34" charset="0"/>
              </a:rPr>
            </a:br>
            <a:r>
              <a:rPr lang="en-US" sz="4000" i="1" dirty="0" smtClean="0"/>
              <a:t>My Life Story 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dirty="0" smtClean="0">
                <a:latin typeface="+mn-lt"/>
              </a:rPr>
              <a:t>By Marcia A. Murphy</a:t>
            </a:r>
            <a:endParaRPr lang="en-US" dirty="0">
              <a:latin typeface="+mn-lt"/>
            </a:endParaRPr>
          </a:p>
        </p:txBody>
      </p:sp>
      <p:pic>
        <p:nvPicPr>
          <p:cNvPr id="12" name="Content Placeholder 11" descr="tunnelwomanlight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71650" y="1761331"/>
            <a:ext cx="5600700" cy="42037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9"/>
    </mc:Choice>
    <mc:Fallback xmlns="">
      <p:transition spd="slow" advTm="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unleashed horror continued day and night. I went without rest……</a:t>
            </a:r>
            <a:endParaRPr lang="en-US" dirty="0"/>
          </a:p>
        </p:txBody>
      </p:sp>
      <p:pic>
        <p:nvPicPr>
          <p:cNvPr id="5" name="Content Placeholder 4" descr="3demo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54254" y="1752600"/>
            <a:ext cx="6955636" cy="52100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2"/>
    </mc:Choice>
    <mc:Fallback xmlns="">
      <p:transition spd="slow" advTm="7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19200"/>
            <a:ext cx="8839200" cy="1828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latin typeface="Arial Narrow" pitchFamily="34" charset="0"/>
              </a:rPr>
              <a:t>Loud demonic voices terrorized me,</a:t>
            </a:r>
            <a:r>
              <a:rPr lang="en-US" sz="4000" smtClean="0">
                <a:latin typeface="Arial Narrow" pitchFamily="34" charset="0"/>
              </a:rPr>
              <a:t/>
            </a:r>
            <a:br>
              <a:rPr lang="en-US" sz="4000" smtClean="0">
                <a:latin typeface="Arial Narrow" pitchFamily="34" charset="0"/>
              </a:rPr>
            </a:br>
            <a:r>
              <a:rPr lang="en-US" sz="4000" smtClean="0">
                <a:latin typeface="Arial Narrow" pitchFamily="34" charset="0"/>
              </a:rPr>
              <a:t>bombarding </a:t>
            </a:r>
            <a:r>
              <a:rPr lang="en-US" sz="4000" dirty="0" smtClean="0">
                <a:latin typeface="Arial Narrow" pitchFamily="34" charset="0"/>
              </a:rPr>
              <a:t>me with obscenities and false accusations. I was unable to communicate</a:t>
            </a:r>
            <a:br>
              <a:rPr lang="en-US" sz="4000" dirty="0" smtClean="0">
                <a:latin typeface="Arial Narrow" pitchFamily="34" charset="0"/>
              </a:rPr>
            </a:br>
            <a:r>
              <a:rPr lang="en-US" sz="4000" dirty="0" smtClean="0">
                <a:latin typeface="Arial Narrow" pitchFamily="34" charset="0"/>
              </a:rPr>
              <a:t>this hellish world</a:t>
            </a:r>
            <a:br>
              <a:rPr lang="en-US" sz="4000" dirty="0" smtClean="0">
                <a:latin typeface="Arial Narrow" pitchFamily="34" charset="0"/>
              </a:rPr>
            </a:br>
            <a:r>
              <a:rPr lang="en-US" sz="4000" dirty="0" smtClean="0">
                <a:latin typeface="Arial Narrow" pitchFamily="34" charset="0"/>
              </a:rPr>
              <a:t>with anyone.</a:t>
            </a:r>
            <a:br>
              <a:rPr lang="en-US" sz="4000" dirty="0" smtClean="0">
                <a:latin typeface="Arial Narrow" pitchFamily="34" charset="0"/>
              </a:rPr>
            </a:br>
            <a:r>
              <a:rPr lang="en-US" sz="4000" dirty="0" smtClean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/>
            </a:r>
            <a:br>
              <a:rPr lang="en-US" dirty="0" smtClean="0">
                <a:latin typeface="Arial Narrow" pitchFamily="34" charset="0"/>
              </a:rPr>
            </a:br>
            <a:endParaRPr lang="en-US" dirty="0"/>
          </a:p>
        </p:txBody>
      </p:sp>
      <p:pic>
        <p:nvPicPr>
          <p:cNvPr id="5" name="Content Placeholder 4" descr="demons-devil-image-demons-devil-36598700-300-32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14770" r="2000"/>
          <a:stretch>
            <a:fillRect/>
          </a:stretch>
        </p:blipFill>
        <p:spPr>
          <a:xfrm>
            <a:off x="3429000" y="2133600"/>
            <a:ext cx="5014345" cy="4724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3"/>
    </mc:Choice>
    <mc:Fallback xmlns="">
      <p:transition spd="slow" advTm="21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4478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latin typeface="+mn-lt"/>
              </a:rPr>
              <a:t>A thunderstorm brought a torrent of water slamming against the rocky cliffs; lightening flashed, lighting the sky, and thunder crashed. </a:t>
            </a:r>
            <a:r>
              <a:rPr lang="en-US" sz="3200" i="1" dirty="0" smtClean="0">
                <a:latin typeface="+mn-lt"/>
              </a:rPr>
              <a:t>Then…</a:t>
            </a:r>
            <a:endParaRPr lang="en-US" sz="3200" i="1" dirty="0">
              <a:latin typeface="+mn-lt"/>
            </a:endParaRPr>
          </a:p>
        </p:txBody>
      </p:sp>
      <p:pic>
        <p:nvPicPr>
          <p:cNvPr id="7" name="Content Placeholder 6" descr="rain falling imag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48000" y="2091530"/>
            <a:ext cx="5542492" cy="41568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362200"/>
            <a:ext cx="2819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I heard </a:t>
            </a:r>
          </a:p>
          <a:p>
            <a:pPr algn="ctr"/>
            <a:r>
              <a:rPr lang="en-US" sz="5400" dirty="0" smtClean="0"/>
              <a:t>a</a:t>
            </a:r>
          </a:p>
          <a:p>
            <a:pPr algn="ctr"/>
            <a:r>
              <a:rPr lang="en-US" sz="6000" dirty="0" smtClean="0"/>
              <a:t>voice</a:t>
            </a:r>
            <a:r>
              <a:rPr lang="en-US" sz="5400" dirty="0" smtClean="0"/>
              <a:t> in the rain!    </a:t>
            </a:r>
          </a:p>
          <a:p>
            <a:r>
              <a:rPr lang="en-US" sz="5400" dirty="0" smtClean="0"/>
              <a:t>                      </a:t>
            </a:r>
            <a:endParaRPr lang="en-US" sz="5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8"/>
    </mc:Choice>
    <mc:Fallback xmlns="">
      <p:transition spd="slow" advTm="14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276600" cy="6049962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+mn-lt"/>
              </a:rPr>
              <a:t>Believe in</a:t>
            </a:r>
            <a:br>
              <a:rPr lang="en-US" sz="4800" dirty="0" smtClean="0">
                <a:latin typeface="+mn-lt"/>
              </a:rPr>
            </a:br>
            <a:r>
              <a:rPr lang="en-US" sz="4800" dirty="0" smtClean="0">
                <a:latin typeface="+mn-lt"/>
              </a:rPr>
              <a:t> Jesus Christ and you’ll be SAVED!!</a:t>
            </a:r>
            <a:endParaRPr lang="en-US" sz="4800" dirty="0">
              <a:latin typeface="+mn-lt"/>
            </a:endParaRPr>
          </a:p>
        </p:txBody>
      </p:sp>
      <p:pic>
        <p:nvPicPr>
          <p:cNvPr id="5" name="Content Placeholder 4" descr="golden-light-burst-with-stars-vector-10269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352800" y="762000"/>
            <a:ext cx="5791200" cy="5867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0"/>
    </mc:Choice>
    <mc:Fallback xmlns="">
      <p:transition spd="slow" advTm="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143000"/>
            <a:ext cx="876300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From that moment on I began to go in a different direction. I looked for a way out of the cult, a way back home.</a:t>
            </a:r>
          </a:p>
          <a:p>
            <a:endParaRPr lang="en-US" sz="20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1"/>
    </mc:Choice>
    <mc:Fallback xmlns="">
      <p:transition spd="slow" advTm="15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0772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latin typeface="+mn-lt"/>
              </a:rPr>
              <a:t>I was hospitalized at the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University of Iowa Psychopathic Hospital.     </a:t>
            </a:r>
            <a:r>
              <a:rPr lang="en-US" sz="3600" dirty="0">
                <a:latin typeface="+mn-lt"/>
              </a:rPr>
              <a:t>[</a:t>
            </a:r>
            <a:r>
              <a:rPr lang="en-US" sz="3600" dirty="0" smtClean="0">
                <a:latin typeface="+mn-lt"/>
              </a:rPr>
              <a:t>photo: 1935]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4" name="Content Placeholder 3" descr="psych-1935-ext0001-MHBook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62000" y="1828800"/>
            <a:ext cx="7403647" cy="448056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3997-F902-4E33-B2A1-9BACC2B4798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F05B-6D3A-40AA-93E4-345AE5FFE03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609600" y="1066800"/>
            <a:ext cx="8534400" cy="464820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5400" dirty="0" smtClean="0">
                <a:latin typeface="Arial Narrow" pitchFamily="34" charset="0"/>
              </a:rPr>
              <a:t>   </a:t>
            </a:r>
            <a:r>
              <a:rPr lang="en-US" sz="5400" dirty="0" smtClean="0"/>
              <a:t>My spiritual life that had begun its slow ascent allowed me to survive.</a:t>
            </a:r>
            <a:endParaRPr lang="en-US" sz="5400" dirty="0" smtClean="0">
              <a:latin typeface="Arial Narrow" pitchFamily="34" charset="0"/>
            </a:endParaRPr>
          </a:p>
          <a:p>
            <a:pPr>
              <a:buNone/>
            </a:pPr>
            <a:endParaRPr lang="en-US" sz="5400" dirty="0" smtClean="0">
              <a:latin typeface="Arial Narrow" pitchFamily="34" charset="0"/>
            </a:endParaRPr>
          </a:p>
          <a:p>
            <a:pPr>
              <a:buNone/>
            </a:pPr>
            <a:r>
              <a:rPr lang="en-US" sz="5400" dirty="0" smtClean="0"/>
              <a:t>A psychiatrist told my mother that I had </a:t>
            </a:r>
          </a:p>
          <a:p>
            <a:r>
              <a:rPr lang="en-US" sz="5400" dirty="0" smtClean="0"/>
              <a:t>Schizophrenia</a:t>
            </a:r>
          </a:p>
          <a:p>
            <a:r>
              <a:rPr lang="en-US" sz="5400" dirty="0" smtClean="0"/>
              <a:t>Clinical depression</a:t>
            </a:r>
          </a:p>
          <a:p>
            <a:r>
              <a:rPr lang="en-US" sz="5400" dirty="0" smtClean="0"/>
              <a:t>Post traumatic stress disorder (PTSD).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5"/>
    </mc:Choice>
    <mc:Fallback xmlns="">
      <p:transition spd="slow" advTm="15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1371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Upon release from the hospital I tried to work but my emotional problems, extreme poverty, and social isolation prevented it.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4" name="Content Placeholder 3" descr="celtic-cross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8022" r="5174"/>
          <a:stretch>
            <a:fillRect/>
          </a:stretch>
        </p:blipFill>
        <p:spPr>
          <a:xfrm>
            <a:off x="5638800" y="3505200"/>
            <a:ext cx="1981200" cy="2620963"/>
          </a:xfrm>
        </p:spPr>
      </p:pic>
      <p:sp>
        <p:nvSpPr>
          <p:cNvPr id="6" name="TextBox 5"/>
          <p:cNvSpPr txBox="1"/>
          <p:nvPr/>
        </p:nvSpPr>
        <p:spPr>
          <a:xfrm>
            <a:off x="304800" y="3200400"/>
            <a:ext cx="510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Narrow" pitchFamily="34" charset="0"/>
              </a:rPr>
              <a:t>The only thing I could hold on to—was my faith</a:t>
            </a:r>
          </a:p>
          <a:p>
            <a:endParaRPr lang="en-US" sz="3600" dirty="0">
              <a:latin typeface="Arial Narrow" pitchFamily="34" charset="0"/>
            </a:endParaRPr>
          </a:p>
          <a:p>
            <a:r>
              <a:rPr lang="en-US" sz="3600" dirty="0" smtClean="0">
                <a:latin typeface="Arial Narrow" pitchFamily="34" charset="0"/>
              </a:rPr>
              <a:t>The only thing that gave me hope—was my faith in God</a:t>
            </a:r>
            <a:endParaRPr lang="en-US" sz="3600" dirty="0">
              <a:latin typeface="Arial Narrow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2"/>
    </mc:Choice>
    <mc:Fallback xmlns="">
      <p:transition spd="slow" advTm="18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838200"/>
            <a:ext cx="8305800" cy="1219200"/>
          </a:xfrm>
        </p:spPr>
        <p:txBody>
          <a:bodyPr>
            <a:noAutofit/>
          </a:bodyPr>
          <a:lstStyle/>
          <a:p>
            <a:r>
              <a:rPr lang="en-US" sz="5400" b="0" dirty="0" smtClean="0">
                <a:latin typeface="Arial Narrow" pitchFamily="34" charset="0"/>
              </a:rPr>
              <a:t>Stigma contributed to my deep despair</a:t>
            </a:r>
            <a:endParaRPr lang="en-US" sz="5400" b="0" dirty="0">
              <a:latin typeface="Arial Narrow" pitchFamily="34" charset="0"/>
            </a:endParaRPr>
          </a:p>
        </p:txBody>
      </p:sp>
      <p:pic>
        <p:nvPicPr>
          <p:cNvPr id="8" name="Content Placeholder 7" descr="lakeside_winter_20779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800600" y="1905000"/>
            <a:ext cx="3360420" cy="41910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4038600" cy="3733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5400" dirty="0" smtClean="0">
                <a:latin typeface="Arial Narrow" pitchFamily="34" charset="0"/>
              </a:rPr>
              <a:t>I was treated disrespectfully. </a:t>
            </a:r>
            <a:endParaRPr lang="en-US" sz="5400" dirty="0"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3"/>
    </mc:Choice>
    <mc:Fallback xmlns="">
      <p:transition spd="slow" advTm="32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20574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+mn-lt"/>
              </a:rPr>
              <a:t>I tried to attend churches but had no</a:t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>transportation.</a:t>
            </a:r>
            <a:endParaRPr lang="en-US" sz="4000" dirty="0">
              <a:latin typeface="+mn-lt"/>
            </a:endParaRPr>
          </a:p>
        </p:txBody>
      </p:sp>
      <p:pic>
        <p:nvPicPr>
          <p:cNvPr id="7" name="Content Placeholder 6" descr="religious-fervor-with-a-pastor-and-congregatio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429000" y="2362200"/>
            <a:ext cx="5400675" cy="4058223"/>
          </a:xfrm>
        </p:spPr>
      </p:pic>
      <p:sp>
        <p:nvSpPr>
          <p:cNvPr id="8" name="TextBox 7"/>
          <p:cNvSpPr txBox="1"/>
          <p:nvPr/>
        </p:nvSpPr>
        <p:spPr>
          <a:xfrm>
            <a:off x="228600" y="3810000"/>
            <a:ext cx="3161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Still, I read the</a:t>
            </a:r>
          </a:p>
          <a:p>
            <a:r>
              <a:rPr lang="en-US" sz="4000" dirty="0" smtClean="0"/>
              <a:t>Bible and….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2"/>
    </mc:Choice>
    <mc:Fallback>
      <p:transition spd="slow" advTm="12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8288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I was born on May 4, 1954, and was brought up in the Lutheran denomination of Protestant Christianity.</a:t>
            </a:r>
            <a:endParaRPr lang="en-US" i="1" dirty="0"/>
          </a:p>
        </p:txBody>
      </p:sp>
      <p:pic>
        <p:nvPicPr>
          <p:cNvPr id="4" name="Content Placeholder 3" descr="Tripod-of-Life_Holy-Trinity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438400" y="2667000"/>
            <a:ext cx="4241800" cy="39243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4"/>
    </mc:Choice>
    <mc:Fallback xmlns="">
      <p:transition spd="slow" advTm="11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latin typeface="+mn-lt"/>
              </a:rPr>
              <a:t>prayed….</a:t>
            </a:r>
            <a:endParaRPr lang="en-US" i="1" dirty="0">
              <a:latin typeface="+mn-lt"/>
            </a:endParaRPr>
          </a:p>
        </p:txBody>
      </p:sp>
      <p:pic>
        <p:nvPicPr>
          <p:cNvPr id="4" name="Content Placeholder 3" descr="praying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74526" y="1614150"/>
            <a:ext cx="6794947" cy="44980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4"/>
    </mc:Choice>
    <mc:Fallback>
      <p:transition spd="slow" advTm="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828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+mn-lt"/>
              </a:rPr>
              <a:t>I tried to work but failed at employment countless times.</a:t>
            </a:r>
            <a:endParaRPr lang="en-US" dirty="0">
              <a:latin typeface="+mn-lt"/>
            </a:endParaRPr>
          </a:p>
        </p:txBody>
      </p:sp>
      <p:pic>
        <p:nvPicPr>
          <p:cNvPr id="4" name="Content Placeholder 3" descr="office-furniture-remova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48931" y="2590800"/>
            <a:ext cx="5569937" cy="35353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93"/>
    </mc:Choice>
    <mc:Fallback>
      <p:transition spd="slow" advTm="24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2087562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+mn-lt"/>
              </a:rPr>
              <a:t>I took college courses and also educated myself.</a:t>
            </a:r>
            <a:endParaRPr lang="en-US" dirty="0">
              <a:latin typeface="+mn-lt"/>
            </a:endParaRPr>
          </a:p>
        </p:txBody>
      </p:sp>
      <p:pic>
        <p:nvPicPr>
          <p:cNvPr id="4" name="Content Placeholder 3" descr="open-book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721364" y="2667001"/>
            <a:ext cx="4752075" cy="3124199"/>
          </a:xfrm>
        </p:spPr>
      </p:pic>
      <p:sp>
        <p:nvSpPr>
          <p:cNvPr id="5" name="TextBox 4"/>
          <p:cNvSpPr txBox="1"/>
          <p:nvPr/>
        </p:nvSpPr>
        <p:spPr>
          <a:xfrm>
            <a:off x="304799" y="3124200"/>
            <a:ext cx="3048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 wrote essays, prose, and poetry.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84"/>
    </mc:Choice>
    <mc:Fallback>
      <p:transition spd="slow" advTm="13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+mn-lt"/>
              </a:rPr>
              <a:t>I got married….and divorced.</a:t>
            </a:r>
            <a:endParaRPr lang="en-US" i="1" dirty="0">
              <a:latin typeface="+mn-lt"/>
            </a:endParaRPr>
          </a:p>
        </p:txBody>
      </p:sp>
      <p:pic>
        <p:nvPicPr>
          <p:cNvPr id="4" name="Content Placeholder 3" descr="engagement rings silver-NMrk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divorce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934712" y="2418429"/>
            <a:ext cx="3465576" cy="288950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05"/>
    </mc:Choice>
    <mc:Fallback>
      <p:transition spd="slow" advTm="20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 39 years of age, I reached a breaking point.</a:t>
            </a:r>
            <a:endParaRPr lang="en-US" dirty="0"/>
          </a:p>
        </p:txBody>
      </p:sp>
      <p:pic>
        <p:nvPicPr>
          <p:cNvPr id="4" name="Content Placeholder 3" descr="img01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795958" y="1600200"/>
            <a:ext cx="3552083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F05B-6D3A-40AA-93E4-345AE5FFE03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08"/>
    </mc:Choice>
    <mc:Fallback>
      <p:transition spd="slow" advTm="10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8686800" cy="3048000"/>
          </a:xfrm>
        </p:spPr>
        <p:txBody>
          <a:bodyPr>
            <a:normAutofit/>
          </a:bodyPr>
          <a:lstStyle/>
          <a:p>
            <a:pPr algn="l"/>
            <a:r>
              <a:rPr lang="en-US" i="1" dirty="0" smtClean="0">
                <a:latin typeface="+mn-lt"/>
              </a:rPr>
              <a:t>When I thought I could not find any more options, I nearly succeeded</a:t>
            </a:r>
            <a:br>
              <a:rPr lang="en-US" i="1" dirty="0" smtClean="0">
                <a:latin typeface="+mn-lt"/>
              </a:rPr>
            </a:br>
            <a:r>
              <a:rPr lang="en-US" i="1" dirty="0" smtClean="0">
                <a:latin typeface="+mn-lt"/>
              </a:rPr>
              <a:t>in killing myself….</a:t>
            </a:r>
            <a:endParaRPr lang="en-US" i="1" dirty="0">
              <a:latin typeface="+mn-lt"/>
            </a:endParaRPr>
          </a:p>
        </p:txBody>
      </p:sp>
      <p:pic>
        <p:nvPicPr>
          <p:cNvPr id="5" name="Content Placeholder 4" descr="drug-overdos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147898" y="2667000"/>
            <a:ext cx="4996102" cy="4191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15"/>
    </mc:Choice>
    <mc:Fallback>
      <p:transition spd="slow" advTm="32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0"/>
            <a:ext cx="9144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 friend told me that at that point I seemed to have lost all my courage.</a:t>
            </a:r>
            <a:endParaRPr lang="en-US" sz="4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2"/>
    </mc:Choice>
    <mc:Fallback>
      <p:transition spd="slow" advTm="7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1905000"/>
          </a:xfrm>
        </p:spPr>
        <p:txBody>
          <a:bodyPr>
            <a:normAutofit fontScale="90000"/>
          </a:bodyPr>
          <a:lstStyle/>
          <a:p>
            <a:r>
              <a:rPr lang="en-US" sz="4900" i="1" dirty="0" smtClean="0">
                <a:latin typeface="Arial Narrow" pitchFamily="34" charset="0"/>
              </a:rPr>
              <a:t/>
            </a:r>
            <a:br>
              <a:rPr lang="en-US" sz="4900" i="1" dirty="0" smtClean="0">
                <a:latin typeface="Arial Narrow" pitchFamily="34" charset="0"/>
              </a:rPr>
            </a:br>
            <a:r>
              <a:rPr lang="en-US" i="1" dirty="0" smtClean="0">
                <a:latin typeface="Arial Narrow" pitchFamily="34" charset="0"/>
              </a:rPr>
              <a:t/>
            </a:r>
            <a:br>
              <a:rPr lang="en-US" i="1" dirty="0" smtClean="0">
                <a:latin typeface="Arial Narrow" pitchFamily="34" charset="0"/>
              </a:rPr>
            </a:br>
            <a:r>
              <a:rPr lang="en-US" sz="6000" dirty="0" smtClean="0">
                <a:latin typeface="+mn-lt"/>
              </a:rPr>
              <a:t>After the Suicide Attempt</a:t>
            </a:r>
            <a:endParaRPr lang="en-US" sz="6000" dirty="0">
              <a:latin typeface="+mn-lt"/>
            </a:endParaRPr>
          </a:p>
        </p:txBody>
      </p:sp>
      <p:pic>
        <p:nvPicPr>
          <p:cNvPr id="6" name="Content Placeholder 5" descr="prescription-pills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27772" y="3124200"/>
            <a:ext cx="4215628" cy="2971800"/>
          </a:xfrm>
        </p:spPr>
      </p:pic>
      <p:pic>
        <p:nvPicPr>
          <p:cNvPr id="7" name="Content Placeholder 6" descr="church-clip-art-15.gif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029200" y="2746850"/>
            <a:ext cx="3612076" cy="355187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64"/>
    </mc:Choice>
    <mc:Fallback>
      <p:transition spd="slow" advTm="18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900" i="1" dirty="0" smtClean="0"/>
              <a:t/>
            </a:r>
            <a:br>
              <a:rPr lang="en-US" sz="4900" i="1" dirty="0" smtClean="0"/>
            </a:br>
            <a:r>
              <a:rPr lang="en-US" sz="4900" i="1" dirty="0" smtClean="0"/>
              <a:t/>
            </a:r>
            <a:br>
              <a:rPr lang="en-US" sz="4900" i="1" dirty="0" smtClean="0"/>
            </a:br>
            <a:r>
              <a:rPr lang="en-US" sz="5300" i="1" dirty="0" smtClean="0">
                <a:latin typeface="+mn-lt"/>
              </a:rPr>
              <a:t>In our hardest moments come the toughest questions…</a:t>
            </a:r>
            <a:br>
              <a:rPr lang="en-US" sz="5300" i="1" dirty="0" smtClean="0">
                <a:latin typeface="+mn-lt"/>
              </a:rPr>
            </a:br>
            <a:r>
              <a:rPr lang="en-US" sz="5300" i="1" dirty="0" smtClean="0">
                <a:latin typeface="+mn-lt"/>
              </a:rPr>
              <a:t>and the deepest answers.</a:t>
            </a:r>
            <a:br>
              <a:rPr lang="en-US" sz="5300" i="1" dirty="0" smtClean="0">
                <a:latin typeface="+mn-lt"/>
              </a:rPr>
            </a:br>
            <a:r>
              <a:rPr lang="en-US" sz="5300" i="1" dirty="0" smtClean="0">
                <a:latin typeface="+mn-lt"/>
              </a:rPr>
              <a:t/>
            </a:r>
            <a:br>
              <a:rPr lang="en-US" sz="5300" i="1" dirty="0" smtClean="0">
                <a:latin typeface="+mn-lt"/>
              </a:rPr>
            </a:br>
            <a:r>
              <a:rPr lang="en-US" sz="2700" i="1" dirty="0" smtClean="0">
                <a:latin typeface="+mn-lt"/>
              </a:rPr>
              <a:t>Craig </a:t>
            </a:r>
            <a:r>
              <a:rPr lang="en-US" sz="2700" i="1" dirty="0" err="1" smtClean="0">
                <a:latin typeface="+mn-lt"/>
              </a:rPr>
              <a:t>Rennebohm</a:t>
            </a:r>
            <a:r>
              <a:rPr lang="en-US" sz="2700" i="1" dirty="0" smtClean="0">
                <a:latin typeface="+mn-lt"/>
              </a:rPr>
              <a:t> (With David Paul) Authors</a:t>
            </a:r>
            <a:r>
              <a:rPr lang="en-US" sz="4000" i="1" dirty="0" smtClean="0">
                <a:latin typeface="+mn-lt"/>
              </a:rPr>
              <a:t/>
            </a:r>
            <a:br>
              <a:rPr lang="en-US" sz="4000" i="1" dirty="0" smtClean="0">
                <a:latin typeface="+mn-lt"/>
              </a:rPr>
            </a:br>
            <a:endParaRPr lang="en-US" sz="40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F05B-6D3A-40AA-93E4-345AE5FFE03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41"/>
    </mc:Choice>
    <mc:Fallback>
      <p:transition spd="slow" advTm="10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But then out of the depth of despair, I broke through into new life.</a:t>
            </a:r>
            <a:endParaRPr lang="en-US" sz="3600" dirty="0"/>
          </a:p>
        </p:txBody>
      </p:sp>
      <p:pic>
        <p:nvPicPr>
          <p:cNvPr id="6" name="Content Placeholder 5" descr="JesusBaptismIMAG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85"/>
    </mc:Choice>
    <mc:Fallback>
      <p:transition spd="slow" advTm="23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9762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latin typeface="Arial Narrow" pitchFamily="34" charset="0"/>
              </a:rPr>
              <a:t>At 14 years of age</a:t>
            </a:r>
            <a:endParaRPr lang="en-US" i="1" dirty="0">
              <a:latin typeface="Arial Narrow" pitchFamily="34" charset="0"/>
            </a:endParaRPr>
          </a:p>
        </p:txBody>
      </p:sp>
      <p:pic>
        <p:nvPicPr>
          <p:cNvPr id="4" name="Content Placeholder 3" descr="img01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95800" y="1066800"/>
            <a:ext cx="3505200" cy="528441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F05B-6D3A-40AA-93E4-345AE5FFE03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371600"/>
            <a:ext cx="373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Narrow" pitchFamily="34" charset="0"/>
              </a:rPr>
              <a:t>I was the president</a:t>
            </a:r>
          </a:p>
          <a:p>
            <a:r>
              <a:rPr lang="en-US" sz="4000" dirty="0" smtClean="0">
                <a:latin typeface="Arial Narrow" pitchFamily="34" charset="0"/>
              </a:rPr>
              <a:t>of the student government—the first female to hold that office in the school’s history.</a:t>
            </a:r>
            <a:endParaRPr lang="en-US" sz="4000" dirty="0">
              <a:latin typeface="Arial Narrow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6"/>
    </mc:Choice>
    <mc:Fallback xmlns="">
      <p:transition spd="slow" advTm="13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33800" y="0"/>
            <a:ext cx="4648200" cy="1162050"/>
          </a:xfrm>
        </p:spPr>
        <p:txBody>
          <a:bodyPr>
            <a:normAutofit/>
          </a:bodyPr>
          <a:lstStyle/>
          <a:p>
            <a:r>
              <a:rPr lang="en-US" sz="4000" b="0" dirty="0" smtClean="0"/>
              <a:t>Kingdom of Light</a:t>
            </a:r>
            <a:endParaRPr lang="en-US" sz="4000" b="0" dirty="0"/>
          </a:p>
        </p:txBody>
      </p:sp>
      <p:pic>
        <p:nvPicPr>
          <p:cNvPr id="5" name="Content Placeholder 4" descr="heavenlylight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749675" y="1294606"/>
            <a:ext cx="4762500" cy="38100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609600"/>
            <a:ext cx="3276600" cy="6248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For he has rescued us from the dominion of darkness and brought us into the kingdom of the Son he loves, the kingdom of LIGHT.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800" dirty="0" smtClean="0"/>
              <a:t>Col. 1:12b-13 (para)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48"/>
    </mc:Choice>
    <mc:Fallback>
      <p:transition spd="slow" advTm="11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274638"/>
            <a:ext cx="8839200" cy="18589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The thief comes only to steal and kill and destroy; I have come that they may have life, and have it to the full. </a:t>
            </a:r>
            <a:r>
              <a:rPr lang="en-US" sz="2700" dirty="0" smtClean="0"/>
              <a:t>John 10:10</a:t>
            </a:r>
            <a:endParaRPr lang="en-US" sz="2700" dirty="0"/>
          </a:p>
        </p:txBody>
      </p:sp>
      <p:pic>
        <p:nvPicPr>
          <p:cNvPr id="9" name="Content Placeholder 8" descr="devildestroyer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49682" y="2895600"/>
            <a:ext cx="3655710" cy="2903061"/>
          </a:xfrm>
        </p:spPr>
      </p:pic>
      <p:pic>
        <p:nvPicPr>
          <p:cNvPr id="10" name="Content Placeholder 9" descr="praisejoyfulsinginggroup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867859" y="2438400"/>
            <a:ext cx="3599282" cy="36877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86"/>
    </mc:Choice>
    <mc:Fallback>
      <p:transition spd="slow" advTm="15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Autofit/>
          </a:bodyPr>
          <a:lstStyle/>
          <a:p>
            <a:r>
              <a:rPr lang="en-US" sz="3600" dirty="0" smtClean="0"/>
              <a:t>I started to read the Bible every morning for a time of devotions and prayer, and I sought God’s guidance.</a:t>
            </a:r>
            <a:endParaRPr lang="en-US" sz="3600" dirty="0"/>
          </a:p>
        </p:txBody>
      </p:sp>
      <p:pic>
        <p:nvPicPr>
          <p:cNvPr id="5" name="Content Placeholder 4" descr="openBible-600x4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14500" y="1958181"/>
            <a:ext cx="5715000" cy="3810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6"/>
    </mc:Choice>
    <mc:Fallback>
      <p:transition spd="slow" advTm="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7297" y="1524000"/>
            <a:ext cx="90367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 learned that ethical development and morality are key elements in my recovery from mental illness. </a:t>
            </a:r>
            <a:endParaRPr lang="en-US" sz="3200" dirty="0" smtClean="0"/>
          </a:p>
          <a:p>
            <a:pPr>
              <a:buFont typeface="Arial" pitchFamily="34" charset="0"/>
              <a:buChar char="•"/>
            </a:pPr>
            <a:endParaRPr lang="en-US" sz="40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01"/>
    </mc:Choice>
    <mc:Fallback>
      <p:transition spd="slow" advTm="35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304798" y="381000"/>
            <a:ext cx="8534399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 learned these elements of </a:t>
            </a:r>
          </a:p>
          <a:p>
            <a:pPr algn="ctr"/>
            <a:r>
              <a:rPr lang="en-US" sz="4000" dirty="0" smtClean="0"/>
              <a:t>good mental health:</a:t>
            </a:r>
          </a:p>
          <a:p>
            <a:endParaRPr lang="en-US" sz="1200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Doing no harm to others/respecting the rights of others</a:t>
            </a:r>
            <a:endParaRPr lang="en-US" sz="1200" dirty="0" smtClean="0"/>
          </a:p>
          <a:p>
            <a:pPr lvl="1"/>
            <a:endParaRPr lang="en-US" sz="900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Treating others with kindness &amp; patience</a:t>
            </a:r>
          </a:p>
          <a:p>
            <a:pPr lvl="1">
              <a:buFont typeface="Arial" pitchFamily="34" charset="0"/>
              <a:buChar char="•"/>
            </a:pPr>
            <a:endParaRPr lang="en-US" sz="900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Meeting situations with a sense of justice &amp; fairness</a:t>
            </a:r>
          </a:p>
          <a:p>
            <a:pPr lvl="1">
              <a:buFont typeface="Arial" pitchFamily="34" charset="0"/>
              <a:buChar char="•"/>
            </a:pPr>
            <a:endParaRPr lang="en-US" sz="900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Having compassion</a:t>
            </a:r>
          </a:p>
          <a:p>
            <a:pPr marL="1200150" lvl="1" indent="-742950"/>
            <a:endParaRPr lang="en-US" sz="2000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22"/>
    </mc:Choice>
    <mc:Fallback>
      <p:transition spd="slow" advTm="19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/>
              <a:t>Also obeying God’s commands as written in the Bible</a:t>
            </a:r>
            <a:endParaRPr lang="en-US" dirty="0"/>
          </a:p>
        </p:txBody>
      </p:sp>
      <p:pic>
        <p:nvPicPr>
          <p:cNvPr id="7" name="Content Placeholder 6" descr="ten commandments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02622" y="2438400"/>
            <a:ext cx="3809061" cy="3205956"/>
          </a:xfrm>
        </p:spPr>
      </p:pic>
      <p:pic>
        <p:nvPicPr>
          <p:cNvPr id="8" name="Content Placeholder 7" descr="Paul01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666192" y="2362200"/>
            <a:ext cx="3792008" cy="3146901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3"/>
    </mc:Choice>
    <mc:Fallback>
      <p:transition spd="slow" advTm="9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Listening to inspirational music brought healing and comfort.</a:t>
            </a:r>
            <a:endParaRPr lang="en-US" dirty="0"/>
          </a:p>
        </p:txBody>
      </p:sp>
      <p:pic>
        <p:nvPicPr>
          <p:cNvPr id="5" name="Content Placeholder 4" descr="music_cdrom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72088" y="1600200"/>
            <a:ext cx="6799824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6"/>
    </mc:Choice>
    <mc:Fallback>
      <p:transition spd="slow" advTm="5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304800"/>
            <a:ext cx="4495800" cy="1066800"/>
          </a:xfrm>
        </p:spPr>
        <p:txBody>
          <a:bodyPr>
            <a:noAutofit/>
          </a:bodyPr>
          <a:lstStyle/>
          <a:p>
            <a:pPr algn="r"/>
            <a:r>
              <a:rPr lang="en-US" sz="6000" b="0" dirty="0" smtClean="0"/>
              <a:t>Hope</a:t>
            </a:r>
            <a:endParaRPr lang="en-US" sz="6000" b="0" dirty="0"/>
          </a:p>
        </p:txBody>
      </p:sp>
      <p:pic>
        <p:nvPicPr>
          <p:cNvPr id="7" name="Content Placeholder 6" descr="peacebirdimag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575050" y="1342337"/>
            <a:ext cx="5111750" cy="3714538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3048000" cy="5867400"/>
          </a:xfrm>
        </p:spPr>
        <p:txBody>
          <a:bodyPr>
            <a:noAutofit/>
          </a:bodyPr>
          <a:lstStyle/>
          <a:p>
            <a:r>
              <a:rPr lang="en-US" sz="4400" dirty="0" smtClean="0"/>
              <a:t>May the God of hope fill you with all joy and peace…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0"/>
    </mc:Choice>
    <mc:Fallback>
      <p:transition spd="slow" advTm="10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543800" cy="132556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I did a lot of reading on the subject of psychosis  and religious experiences, how they resemble one another…</a:t>
            </a:r>
            <a:endParaRPr lang="en-US" sz="3600" dirty="0"/>
          </a:p>
        </p:txBody>
      </p:sp>
      <p:pic>
        <p:nvPicPr>
          <p:cNvPr id="5" name="Content Placeholder 4" descr="library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852189"/>
            <a:ext cx="8229600" cy="40219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94"/>
    </mc:Choice>
    <mc:Fallback>
      <p:transition spd="slow" advTm="12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>
            <a:noAutofit/>
          </a:bodyPr>
          <a:lstStyle/>
          <a:p>
            <a:r>
              <a:rPr lang="en-US" sz="3200" dirty="0" smtClean="0"/>
              <a:t>I became a volunteer in the</a:t>
            </a:r>
            <a:br>
              <a:rPr lang="en-US" sz="3200" dirty="0" smtClean="0"/>
            </a:br>
            <a:r>
              <a:rPr lang="en-US" sz="3200" dirty="0" smtClean="0"/>
              <a:t> Patients’ Library </a:t>
            </a:r>
            <a:br>
              <a:rPr lang="en-US" sz="3200" dirty="0" smtClean="0"/>
            </a:br>
            <a:r>
              <a:rPr lang="en-US" sz="3200" dirty="0" smtClean="0"/>
              <a:t>University of Iowa Hospitals &amp; Clinics</a:t>
            </a:r>
            <a:endParaRPr lang="en-US" sz="3200" dirty="0"/>
          </a:p>
        </p:txBody>
      </p:sp>
      <p:pic>
        <p:nvPicPr>
          <p:cNvPr id="5" name="Content Placeholder 4" descr="PatienLlibraryFrontDoor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52600" y="1729581"/>
            <a:ext cx="5562599" cy="49739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19"/>
    </mc:Choice>
    <mc:Fallback>
      <p:transition spd="slow" advTm="14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039" y="1600200"/>
            <a:ext cx="90479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 Narrow" pitchFamily="34" charset="0"/>
              </a:rPr>
              <a:t>However, there was a lot of </a:t>
            </a:r>
          </a:p>
          <a:p>
            <a:pPr algn="ctr"/>
            <a:r>
              <a:rPr lang="en-US" sz="5400" dirty="0" smtClean="0">
                <a:latin typeface="Arial Narrow" pitchFamily="34" charset="0"/>
              </a:rPr>
              <a:t>turmoil in my family that caused distress. </a:t>
            </a:r>
            <a:endParaRPr lang="en-US" sz="5400" dirty="0">
              <a:latin typeface="Arial Narrow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53"/>
    </mc:Choice>
    <mc:Fallback xmlns="">
      <p:transition spd="slow" advTm="34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read books to children patients</a:t>
            </a:r>
            <a:endParaRPr lang="en-US" dirty="0"/>
          </a:p>
        </p:txBody>
      </p:sp>
      <p:pic>
        <p:nvPicPr>
          <p:cNvPr id="8" name="Content Placeholder 7" descr="skippycrayons4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962019" y="2691606"/>
            <a:ext cx="4609915" cy="3566160"/>
          </a:xfrm>
        </p:spPr>
      </p:pic>
      <p:pic>
        <p:nvPicPr>
          <p:cNvPr id="9" name="Content Placeholder 8" descr="skippyjonJudyName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334001" y="1656170"/>
            <a:ext cx="2380330" cy="393957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137160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And was given the </a:t>
            </a:r>
          </a:p>
          <a:p>
            <a:r>
              <a:rPr lang="en-US" sz="4000" i="1" dirty="0" smtClean="0"/>
              <a:t>Above &amp; Beyond Award</a:t>
            </a:r>
            <a:endParaRPr lang="en-US" sz="4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2"/>
    </mc:Choice>
    <mc:Fallback>
      <p:transition spd="slow" advTm="8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4900" b="0" dirty="0" smtClean="0"/>
              <a:t>Writing about Recovery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sz="3600" b="0" dirty="0" smtClean="0"/>
              <a:t>Mental Illness and Related Issues</a:t>
            </a:r>
            <a:endParaRPr lang="en-US" sz="3600" b="0" dirty="0"/>
          </a:p>
        </p:txBody>
      </p:sp>
      <p:pic>
        <p:nvPicPr>
          <p:cNvPr id="8" name="Picture Placeholder 7" descr="Marcia-A-Murphy-2-225x3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059362" y="1770856"/>
            <a:ext cx="3246438" cy="4328584"/>
          </a:xfrm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4800600" cy="46910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4000" dirty="0" smtClean="0"/>
              <a:t> My Website:</a:t>
            </a:r>
          </a:p>
          <a:p>
            <a:pPr>
              <a:buNone/>
            </a:pPr>
            <a:r>
              <a:rPr lang="en-US" sz="4000" dirty="0" smtClean="0"/>
              <a:t> hopeforrecovery.com</a:t>
            </a:r>
          </a:p>
          <a:p>
            <a:pPr algn="ctr">
              <a:buNone/>
            </a:pPr>
            <a:endParaRPr lang="en-US" sz="4000" dirty="0" smtClean="0"/>
          </a:p>
          <a:p>
            <a:pPr algn="ctr">
              <a:buNone/>
            </a:pPr>
            <a:r>
              <a:rPr lang="en-US" sz="4000" dirty="0" smtClean="0"/>
              <a:t>Resources On</a:t>
            </a:r>
            <a:endParaRPr lang="en-US" dirty="0" smtClean="0"/>
          </a:p>
          <a:p>
            <a:pPr algn="ctr">
              <a:buNone/>
            </a:pPr>
            <a:r>
              <a:rPr lang="en-US" sz="4000" dirty="0" smtClean="0"/>
              <a:t> Spirituality  </a:t>
            </a:r>
          </a:p>
          <a:p>
            <a:pPr algn="ctr">
              <a:buNone/>
            </a:pPr>
            <a:r>
              <a:rPr lang="en-US" sz="4000" dirty="0" smtClean="0"/>
              <a:t>and </a:t>
            </a:r>
          </a:p>
          <a:p>
            <a:pPr algn="ctr">
              <a:buNone/>
            </a:pPr>
            <a:r>
              <a:rPr lang="en-US" sz="4000" dirty="0" smtClean="0"/>
              <a:t>Mental Health</a:t>
            </a:r>
          </a:p>
          <a:p>
            <a:pPr algn="ctr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F05B-6D3A-40AA-93E4-345AE5FFE03E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99"/>
    </mc:Choice>
    <mc:Fallback>
      <p:transition spd="slow" advTm="1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900" b="1" dirty="0" smtClean="0"/>
              <a:t>Voices in the Rain</a:t>
            </a: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3200" dirty="0" smtClean="0"/>
              <a:t>Meaning in Psychosis</a:t>
            </a:r>
            <a:br>
              <a:rPr lang="en-US" sz="3200" dirty="0" smtClean="0"/>
            </a:br>
            <a:r>
              <a:rPr lang="en-US" sz="3200" dirty="0" smtClean="0"/>
              <a:t>A Memoir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6002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4000" i="1" dirty="0" smtClean="0"/>
              <a:t>                          </a:t>
            </a:r>
            <a:r>
              <a:rPr lang="en-US" sz="4000" b="1" i="1" dirty="0" smtClean="0"/>
              <a:t>Allbooks Review International</a:t>
            </a:r>
          </a:p>
          <a:p>
            <a:pPr algn="ctr">
              <a:buNone/>
            </a:pPr>
            <a:r>
              <a:rPr lang="en-US" sz="4000" b="1" i="1" dirty="0" smtClean="0"/>
              <a:t>			Editor‘s  Choice Award </a:t>
            </a:r>
          </a:p>
          <a:p>
            <a:pPr algn="ctr">
              <a:buNone/>
            </a:pPr>
            <a:r>
              <a:rPr lang="en-US" sz="4000" b="1" i="1" dirty="0"/>
              <a:t>	</a:t>
            </a:r>
            <a:r>
              <a:rPr lang="en-US" sz="4000" b="1" i="1" dirty="0" smtClean="0"/>
              <a:t>		for 2011 Finalist</a:t>
            </a:r>
            <a:endParaRPr lang="en-US" sz="4000" i="1" dirty="0" smtClean="0"/>
          </a:p>
          <a:p>
            <a:pPr>
              <a:buNone/>
            </a:pPr>
            <a:r>
              <a:rPr lang="en-US" sz="4000" i="1" dirty="0" smtClean="0"/>
              <a:t>				    </a:t>
            </a:r>
          </a:p>
          <a:p>
            <a:pPr>
              <a:buNone/>
            </a:pPr>
            <a:r>
              <a:rPr lang="en-US" sz="4000" b="1" i="1" dirty="0" smtClean="0"/>
              <a:t>						At</a:t>
            </a:r>
          </a:p>
          <a:p>
            <a:pPr>
              <a:buNone/>
            </a:pPr>
            <a:r>
              <a:rPr lang="en-US" sz="4000" b="1" i="1" dirty="0" smtClean="0"/>
              <a:t>					Amazon.com</a:t>
            </a:r>
          </a:p>
          <a:p>
            <a:pPr>
              <a:buNone/>
            </a:pPr>
            <a:r>
              <a:rPr lang="en-US" sz="4000" b="1" i="1" dirty="0" smtClean="0"/>
              <a:t>					Local Library</a:t>
            </a:r>
          </a:p>
          <a:p>
            <a:pPr>
              <a:buNone/>
            </a:pPr>
            <a:r>
              <a:rPr lang="en-US" sz="4000" i="1" dirty="0" smtClean="0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F05B-6D3A-40AA-93E4-345AE5FFE03E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 descr="voices-in-the-rain-front-cov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676400"/>
            <a:ext cx="2724150" cy="42862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7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8610600" cy="3581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Not that we are competent in ourselves to claim anything for ourselves, but our competence comes </a:t>
            </a:r>
            <a:r>
              <a:rPr lang="en-US" i="1" dirty="0" smtClean="0"/>
              <a:t>from God.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2Cor 3:5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carnartionhlafmacro (1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743200" y="4038600"/>
            <a:ext cx="3581400" cy="21886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2"/>
    </mc:Choice>
    <mc:Fallback>
      <p:transition spd="slow" advTm="17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0" dirty="0" smtClean="0"/>
              <a:t>New Path of Life</a:t>
            </a:r>
            <a:endParaRPr lang="en-US" sz="5400" b="0" dirty="0"/>
          </a:p>
        </p:txBody>
      </p:sp>
      <p:pic>
        <p:nvPicPr>
          <p:cNvPr id="6" name="Content Placeholder 5" descr="pathinwoodslight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581400" y="1828800"/>
            <a:ext cx="5296277" cy="356616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04800" y="1435100"/>
            <a:ext cx="3581400" cy="4691063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 smtClean="0"/>
              <a:t>I was now on the path of forgiveness, righteousness, justice and wholeness:</a:t>
            </a:r>
          </a:p>
          <a:p>
            <a:endParaRPr lang="en-US" sz="4000" dirty="0" smtClean="0"/>
          </a:p>
          <a:p>
            <a:r>
              <a:rPr lang="en-US" sz="4000" i="1" dirty="0" smtClean="0"/>
              <a:t>   ~A new Way~</a:t>
            </a:r>
          </a:p>
          <a:p>
            <a:endParaRPr lang="en-US" sz="4000" i="1" dirty="0" smtClean="0"/>
          </a:p>
          <a:p>
            <a:r>
              <a:rPr lang="en-US" sz="4000" i="1" dirty="0" smtClean="0"/>
              <a:t>The fulfillment of hopes &amp; dreams</a:t>
            </a:r>
            <a:endParaRPr lang="en-US" sz="40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84"/>
    </mc:Choice>
    <mc:Fallback>
      <p:transition spd="slow" advTm="22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After working in the Patients’ Library for several years, I became the statistician there.</a:t>
            </a:r>
            <a:endParaRPr lang="en-US" dirty="0"/>
          </a:p>
        </p:txBody>
      </p:sp>
      <p:pic>
        <p:nvPicPr>
          <p:cNvPr id="9" name="Content Placeholder 8" descr="statistics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09600" y="2030700"/>
            <a:ext cx="4187086" cy="4109908"/>
          </a:xfrm>
        </p:spPr>
      </p:pic>
      <p:pic>
        <p:nvPicPr>
          <p:cNvPr id="10" name="Content Placeholder 9" descr="statistics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3890466" y="2475412"/>
            <a:ext cx="4948734" cy="28278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4"/>
    </mc:Choice>
    <mc:Fallback>
      <p:transition spd="slow" advTm="10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 also have written small grants to obtain needed items for the psychiatric units.</a:t>
            </a:r>
            <a:endParaRPr lang="en-US" dirty="0"/>
          </a:p>
        </p:txBody>
      </p:sp>
      <p:pic>
        <p:nvPicPr>
          <p:cNvPr id="7" name="Content Placeholder 6" descr="IMG_154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22"/>
    </mc:Choice>
    <mc:Fallback>
      <p:transition spd="slow" advTm="18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676400"/>
            <a:ext cx="2895600" cy="105156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I </a:t>
            </a:r>
            <a:r>
              <a:rPr lang="en-US" sz="3600" smtClean="0"/>
              <a:t>have given presentations </a:t>
            </a:r>
            <a:r>
              <a:rPr lang="en-US" sz="3600" dirty="0" smtClean="0"/>
              <a:t>for medical students</a:t>
            </a:r>
            <a:endParaRPr lang="en-US" sz="3600" dirty="0"/>
          </a:p>
        </p:txBody>
      </p:sp>
      <p:pic>
        <p:nvPicPr>
          <p:cNvPr id="5" name="Content Placeholder 4" descr="medstudentclass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22857" t="3463"/>
          <a:stretch>
            <a:fillRect/>
          </a:stretch>
        </p:blipFill>
        <p:spPr>
          <a:xfrm>
            <a:off x="3429000" y="2133600"/>
            <a:ext cx="5375432" cy="44805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334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At the University of Iowa </a:t>
            </a:r>
          </a:p>
          <a:p>
            <a:pPr algn="ctr"/>
            <a:r>
              <a:rPr lang="en-US" sz="4000" dirty="0" smtClean="0"/>
              <a:t>Hospitals and Clinics</a:t>
            </a:r>
            <a:endParaRPr lang="en-US" sz="40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96"/>
    </mc:Choice>
    <mc:Fallback>
      <p:transition spd="slow" advTm="13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63762"/>
          </a:xfrm>
        </p:spPr>
        <p:txBody>
          <a:bodyPr>
            <a:noAutofit/>
          </a:bodyPr>
          <a:lstStyle/>
          <a:p>
            <a:r>
              <a:rPr lang="en-US" sz="4000" dirty="0" smtClean="0"/>
              <a:t>Created patient, student, and staff educational PowerPoint slideshows</a:t>
            </a:r>
            <a:endParaRPr lang="en-US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0" y="2362200"/>
            <a:ext cx="5334000" cy="914400"/>
          </a:xfrm>
        </p:spPr>
        <p:txBody>
          <a:bodyPr>
            <a:noAutofit/>
          </a:bodyPr>
          <a:lstStyle/>
          <a:p>
            <a:r>
              <a:rPr lang="en-US" sz="2800" b="0" dirty="0" smtClean="0"/>
              <a:t>  #1 Recovery from Mental Illness</a:t>
            </a:r>
            <a:endParaRPr lang="en-US" sz="2800" b="0" dirty="0"/>
          </a:p>
        </p:txBody>
      </p:sp>
      <p:pic>
        <p:nvPicPr>
          <p:cNvPr id="10" name="Content Placeholder 9" descr="hawk (1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" y="3505200"/>
            <a:ext cx="4040188" cy="270531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953000" y="2209800"/>
            <a:ext cx="4191000" cy="1066800"/>
          </a:xfrm>
        </p:spPr>
        <p:txBody>
          <a:bodyPr>
            <a:normAutofit/>
          </a:bodyPr>
          <a:lstStyle/>
          <a:p>
            <a:r>
              <a:rPr lang="en-US" sz="2800" b="0" dirty="0" smtClean="0"/>
              <a:t>  #2 How to Move Forward</a:t>
            </a:r>
            <a:endParaRPr lang="en-US" sz="2800" b="0" dirty="0"/>
          </a:p>
        </p:txBody>
      </p:sp>
      <p:pic>
        <p:nvPicPr>
          <p:cNvPr id="11" name="Content Placeholder 10" descr="background01332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105400" y="3505200"/>
            <a:ext cx="3657600" cy="2743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21"/>
    </mc:Choice>
    <mc:Fallback>
      <p:transition spd="slow" advTm="13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304800"/>
            <a:ext cx="8915400" cy="1524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In January 2012, I went to the </a:t>
            </a:r>
            <a:br>
              <a:rPr lang="en-US" sz="4000" dirty="0" smtClean="0"/>
            </a:br>
            <a:r>
              <a:rPr lang="en-US" sz="4000" dirty="0" smtClean="0"/>
              <a:t>State Capitol in Des Moines, Iowa  </a:t>
            </a:r>
            <a:endParaRPr lang="en-US" sz="4000" dirty="0"/>
          </a:p>
        </p:txBody>
      </p:sp>
      <p:pic>
        <p:nvPicPr>
          <p:cNvPr id="8" name="Content Placeholder 7" descr="iowastatecapitolbuilingforslideshow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066800" y="2438400"/>
            <a:ext cx="4038600" cy="2948178"/>
          </a:xfrm>
        </p:spPr>
      </p:pic>
      <p:pic>
        <p:nvPicPr>
          <p:cNvPr id="9" name="Content Placeholder 8" descr="MarciaSunshinePatioSept2013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 r="11699"/>
          <a:stretch>
            <a:fillRect/>
          </a:stretch>
        </p:blipFill>
        <p:spPr>
          <a:xfrm>
            <a:off x="6248400" y="1981200"/>
            <a:ext cx="144780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45"/>
    </mc:Choice>
    <mc:Fallback>
      <p:transition spd="slow" advTm="2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6002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I also felt rejected by my siblings.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03"/>
    </mc:Choice>
    <mc:Fallback xmlns="">
      <p:transition spd="slow" advTm="47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Picture 6" descr="region image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3000" y="2362200"/>
            <a:ext cx="3505200" cy="2133600"/>
          </a:xfrm>
          <a:prstGeom prst="rect">
            <a:avLst/>
          </a:prstGeom>
        </p:spPr>
      </p:pic>
      <p:pic>
        <p:nvPicPr>
          <p:cNvPr id="9" name="Picture 8" descr="iowaincountryimage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000" y="2438399"/>
            <a:ext cx="3810000" cy="2651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457200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Over a period of 20 years I have </a:t>
            </a:r>
          </a:p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created and distributed </a:t>
            </a:r>
          </a:p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written materials and media</a:t>
            </a:r>
            <a:endParaRPr lang="en-US" sz="4000" dirty="0"/>
          </a:p>
        </p:txBody>
      </p:sp>
      <p:pic>
        <p:nvPicPr>
          <p:cNvPr id="8" name="Picture 7" descr="worldflatmapima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2840" y="4724400"/>
            <a:ext cx="4358640" cy="1676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54"/>
    </mc:Choice>
    <mc:Fallback>
      <p:transition spd="slow" advTm="15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Physical Health Is Also Important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swimmingunderwaterimag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52600" y="2209800"/>
            <a:ext cx="5749220" cy="3840480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06"/>
    </mc:Choice>
    <mc:Fallback>
      <p:transition spd="slow" advTm="21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 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Autofit/>
          </a:bodyPr>
          <a:lstStyle/>
          <a:p>
            <a:r>
              <a:rPr lang="en-US" dirty="0" smtClean="0"/>
              <a:t>Not necessarily absence of all symptoms</a:t>
            </a:r>
          </a:p>
          <a:p>
            <a:r>
              <a:rPr lang="en-US" dirty="0" smtClean="0"/>
              <a:t>Level of stability</a:t>
            </a:r>
          </a:p>
          <a:p>
            <a:r>
              <a:rPr lang="en-US" dirty="0" smtClean="0"/>
              <a:t>Meaningful work</a:t>
            </a:r>
          </a:p>
          <a:p>
            <a:r>
              <a:rPr lang="en-US" dirty="0" smtClean="0"/>
              <a:t>Form significant relationships</a:t>
            </a:r>
          </a:p>
          <a:p>
            <a:r>
              <a:rPr lang="en-US" dirty="0" smtClean="0"/>
              <a:t>Contributing to society</a:t>
            </a:r>
            <a:endParaRPr lang="en-US" dirty="0"/>
          </a:p>
          <a:p>
            <a:pPr lvl="1">
              <a:buNone/>
            </a:pPr>
            <a:endParaRPr lang="en-US" sz="3200" dirty="0" smtClean="0"/>
          </a:p>
          <a:p>
            <a:pPr lvl="1">
              <a:buNone/>
            </a:pPr>
            <a:r>
              <a:rPr lang="en-US" sz="3200" dirty="0" smtClean="0"/>
              <a:t>Mental illness does not define who I am</a:t>
            </a:r>
          </a:p>
          <a:p>
            <a:pPr lvl="1">
              <a:buNone/>
            </a:pPr>
            <a:r>
              <a:rPr lang="en-US" sz="3200" dirty="0" smtClean="0"/>
              <a:t>			Identity comes from positive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F05B-6D3A-40AA-93E4-345AE5FFE03E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52"/>
    </mc:Choice>
    <mc:Fallback>
      <p:transition spd="slow" advTm="67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78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There will always be people who will tell you that your dreams are too big, your hopes too unattainable. </a:t>
            </a:r>
            <a:br>
              <a:rPr lang="en-US" sz="3600" dirty="0" smtClean="0"/>
            </a:br>
            <a:r>
              <a:rPr lang="en-US" sz="3600" dirty="0" smtClean="0"/>
              <a:t>Ignore them.</a:t>
            </a:r>
            <a:endParaRPr lang="en-US" sz="3600" dirty="0"/>
          </a:p>
        </p:txBody>
      </p:sp>
      <p:pic>
        <p:nvPicPr>
          <p:cNvPr id="5" name="Content Placeholder 4" descr="Marcia-Murphy-window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362347" y="3200400"/>
            <a:ext cx="2419306" cy="29257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0"/>
    </mc:Choice>
    <mc:Fallback>
      <p:transition spd="slow" advTm="1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1295400"/>
          </a:xfrm>
        </p:spPr>
        <p:txBody>
          <a:bodyPr>
            <a:noAutofit/>
          </a:bodyPr>
          <a:lstStyle/>
          <a:p>
            <a:pPr algn="r"/>
            <a:r>
              <a:rPr lang="en-US" sz="4000" b="0" dirty="0" smtClean="0"/>
              <a:t>Spiritual Protection In Jesus Christ’s Name</a:t>
            </a:r>
            <a:endParaRPr lang="en-US" sz="4000" b="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524000"/>
            <a:ext cx="3690118" cy="4971408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581400" cy="5105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[Jesus prayed]:</a:t>
            </a:r>
          </a:p>
          <a:p>
            <a:r>
              <a:rPr lang="en-US" sz="4000" dirty="0" smtClean="0"/>
              <a:t>Holy Father, protect them by the power of your name, the name you gave me…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96"/>
    </mc:Choice>
    <mc:Fallback>
      <p:transition spd="slow" advTm="5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362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“I am the light of the world. Whoever follows me will never walk in darkness, but will have the </a:t>
            </a:r>
            <a:r>
              <a:rPr lang="en-US" i="1" dirty="0" smtClean="0"/>
              <a:t>light of life.”</a:t>
            </a:r>
            <a:r>
              <a:rPr lang="en-US" sz="2800" dirty="0" smtClean="0"/>
              <a:t> John 8:12</a:t>
            </a:r>
            <a:endParaRPr lang="en-US" i="1" dirty="0"/>
          </a:p>
        </p:txBody>
      </p:sp>
      <p:pic>
        <p:nvPicPr>
          <p:cNvPr id="8" name="Content Placeholder 7" descr="Light of the World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590800" y="2514600"/>
            <a:ext cx="3606165" cy="407147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25"/>
    </mc:Choice>
    <mc:Fallback>
      <p:transition spd="slow" advTm="15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By Marcia A. Murphy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086600" cy="23622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Credits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Bible NIV [New International Version]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</a:rPr>
              <a:t>Rennebohm</a:t>
            </a:r>
            <a:r>
              <a:rPr lang="en-US" sz="2800" dirty="0" smtClean="0">
                <a:solidFill>
                  <a:schemeClr val="tx1"/>
                </a:solidFill>
              </a:rPr>
              <a:t>, Craig (with Paul, David), </a:t>
            </a:r>
            <a:r>
              <a:rPr lang="en-US" sz="2800" i="1" dirty="0" smtClean="0">
                <a:solidFill>
                  <a:schemeClr val="tx1"/>
                </a:solidFill>
              </a:rPr>
              <a:t>Souls in the Hands of a Tender God</a:t>
            </a:r>
            <a:r>
              <a:rPr lang="en-US" sz="2800" dirty="0" smtClean="0">
                <a:solidFill>
                  <a:schemeClr val="tx1"/>
                </a:solidFill>
              </a:rPr>
              <a:t>; Boston, Mass: Beacon Press, c2008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i="1" dirty="0" smtClean="0">
                <a:solidFill>
                  <a:schemeClr val="tx1"/>
                </a:solidFill>
              </a:rPr>
              <a:t>A Hero in Every Heart, </a:t>
            </a:r>
            <a:r>
              <a:rPr lang="en-US" sz="2800" dirty="0" smtClean="0">
                <a:solidFill>
                  <a:schemeClr val="tx1"/>
                </a:solidFill>
              </a:rPr>
              <a:t>H. Jackson Brown, Jr. &amp; Robyn </a:t>
            </a:r>
            <a:r>
              <a:rPr lang="en-US" sz="2800" dirty="0" err="1" smtClean="0">
                <a:solidFill>
                  <a:schemeClr val="tx1"/>
                </a:solidFill>
              </a:rPr>
              <a:t>Spizman</a:t>
            </a:r>
            <a:r>
              <a:rPr lang="en-US" sz="2800" dirty="0" smtClean="0">
                <a:solidFill>
                  <a:schemeClr val="tx1"/>
                </a:solidFill>
              </a:rPr>
              <a:t>;  c1996</a:t>
            </a:r>
          </a:p>
          <a:p>
            <a:pPr algn="l">
              <a:buFont typeface="Arial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7"/>
    </mc:Choice>
    <mc:Fallback>
      <p:transition spd="slow" advTm="5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01762"/>
          </a:xfrm>
        </p:spPr>
        <p:txBody>
          <a:bodyPr>
            <a:noAutofit/>
          </a:bodyPr>
          <a:lstStyle/>
          <a:p>
            <a:r>
              <a:rPr lang="en-US" sz="4000" dirty="0" smtClean="0"/>
              <a:t>At 17 years of age, I ventured into the</a:t>
            </a:r>
            <a:br>
              <a:rPr lang="en-US" sz="4000" dirty="0" smtClean="0"/>
            </a:br>
            <a:r>
              <a:rPr lang="en-US" sz="4000" dirty="0" smtClean="0"/>
              <a:t> Unitarian Universalist Society seeking new ideas yet found it unfulfilling. </a:t>
            </a:r>
            <a:endParaRPr lang="en-US" sz="4000" dirty="0"/>
          </a:p>
        </p:txBody>
      </p:sp>
      <p:pic>
        <p:nvPicPr>
          <p:cNvPr id="4" name="Content Placeholder 3" descr="img01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819400" y="2057400"/>
            <a:ext cx="3569818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4"/>
    </mc:Choice>
    <mc:Fallback xmlns="">
      <p:transition spd="slow" advTm="17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81000"/>
            <a:ext cx="8001000" cy="2087562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+mn-lt"/>
              </a:rPr>
              <a:t>Trying to escape the emotional upheaval in family where I felt rejected, I got pulled into a cult at the tender age of 18.</a:t>
            </a:r>
            <a:endParaRPr lang="en-US" sz="4000" dirty="0">
              <a:latin typeface="+mn-lt"/>
            </a:endParaRPr>
          </a:p>
        </p:txBody>
      </p:sp>
      <p:pic>
        <p:nvPicPr>
          <p:cNvPr id="6" name="Content Placeholder 5" descr="swirl379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133600" y="2590800"/>
            <a:ext cx="4876800" cy="36576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1"/>
    </mc:Choice>
    <mc:Fallback xmlns="">
      <p:transition spd="slow" advTm="11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7800"/>
            <a:ext cx="5715000" cy="1371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latin typeface="+mn-lt"/>
              </a:rPr>
              <a:t>It was the cult of the Korean, Sun </a:t>
            </a:r>
            <a:r>
              <a:rPr lang="en-US" sz="4000" dirty="0" err="1" smtClean="0">
                <a:latin typeface="+mn-lt"/>
              </a:rPr>
              <a:t>Myung</a:t>
            </a:r>
            <a:r>
              <a:rPr lang="en-US" sz="4000" dirty="0" smtClean="0">
                <a:latin typeface="+mn-lt"/>
              </a:rPr>
              <a:t> Moon</a:t>
            </a:r>
            <a:endParaRPr lang="en-US" sz="4000" dirty="0">
              <a:latin typeface="Arial Narrow" pitchFamily="34" charset="0"/>
            </a:endParaRPr>
          </a:p>
        </p:txBody>
      </p:sp>
      <p:pic>
        <p:nvPicPr>
          <p:cNvPr id="4" name="Content Placeholder 3" descr="sun myung moon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715000" y="1219200"/>
            <a:ext cx="3048000" cy="463529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103367" y="3332626"/>
            <a:ext cx="525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Unification Church</a:t>
            </a:r>
          </a:p>
          <a:p>
            <a:endParaRPr lang="en-US" sz="1000" dirty="0" smtClean="0">
              <a:latin typeface="Arial Narrow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1"/>
    </mc:Choice>
    <mc:Fallback xmlns="">
      <p:transition spd="slow" advTm="23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1371600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smtClean="0">
                <a:latin typeface="Arial Narrow" pitchFamily="34" charset="0"/>
              </a:rPr>
              <a:t>While in this cult and in New York City, I started to hear voices. This went on for a year and a half. It was 18 months of horror.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Content Placeholder 7" descr="2demo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70528" y="2315839"/>
            <a:ext cx="5454022" cy="339916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3570-5A80-4199-BE59-98294D5B097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31"/>
    </mc:Choice>
    <mc:Fallback xmlns="">
      <p:transition spd="slow" advTm="18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1460</TotalTime>
  <Words>954</Words>
  <Application>Microsoft Office PowerPoint</Application>
  <PresentationFormat>On-screen Show (4:3)</PresentationFormat>
  <Paragraphs>191</Paragraphs>
  <Slides>56</Slides>
  <Notes>0</Notes>
  <HiddenSlides>0</HiddenSlides>
  <MMClips>56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   From Death to Life: My Life Story  By Marcia A. Murphy</vt:lpstr>
      <vt:lpstr>I was born on May 4, 1954, and was brought up in the Lutheran denomination of Protestant Christianity.</vt:lpstr>
      <vt:lpstr>At 14 years of age</vt:lpstr>
      <vt:lpstr>PowerPoint Presentation</vt:lpstr>
      <vt:lpstr>PowerPoint Presentation</vt:lpstr>
      <vt:lpstr>At 17 years of age, I ventured into the  Unitarian Universalist Society seeking new ideas yet found it unfulfilling. </vt:lpstr>
      <vt:lpstr>Trying to escape the emotional upheaval in family where I felt rejected, I got pulled into a cult at the tender age of 18.</vt:lpstr>
      <vt:lpstr>It was the cult of the Korean, Sun Myung Moon</vt:lpstr>
      <vt:lpstr>While in this cult and in New York City, I started to hear voices. This went on for a year and a half. It was 18 months of horror. </vt:lpstr>
      <vt:lpstr>The unleashed horror continued day and night. I went without rest……</vt:lpstr>
      <vt:lpstr>Loud demonic voices terrorized me, bombarding me with obscenities and false accusations. I was unable to communicate this hellish world with anyone.   </vt:lpstr>
      <vt:lpstr>A thunderstorm brought a torrent of water slamming against the rocky cliffs; lightening flashed, lighting the sky, and thunder crashed. Then…</vt:lpstr>
      <vt:lpstr>Believe in  Jesus Christ and you’ll be SAVED!!</vt:lpstr>
      <vt:lpstr>PowerPoint Presentation</vt:lpstr>
      <vt:lpstr>  I was hospitalized at the  University of Iowa Psychopathic Hospital.     [photo: 1935] </vt:lpstr>
      <vt:lpstr>PowerPoint Presentation</vt:lpstr>
      <vt:lpstr>  Upon release from the hospital I tried to work but my emotional problems, extreme poverty, and social isolation prevented it.</vt:lpstr>
      <vt:lpstr>Stigma contributed to my deep despair</vt:lpstr>
      <vt:lpstr>I tried to attend churches but had no transportation.</vt:lpstr>
      <vt:lpstr>prayed….</vt:lpstr>
      <vt:lpstr>I tried to work but failed at employment countless times.</vt:lpstr>
      <vt:lpstr>I took college courses and also educated myself.</vt:lpstr>
      <vt:lpstr>I got married….and divorced.</vt:lpstr>
      <vt:lpstr>At 39 years of age, I reached a breaking point.</vt:lpstr>
      <vt:lpstr>When I thought I could not find any more options, I nearly succeeded in killing myself….</vt:lpstr>
      <vt:lpstr>PowerPoint Presentation</vt:lpstr>
      <vt:lpstr>  After the Suicide Attempt</vt:lpstr>
      <vt:lpstr>       In our hardest moments come the toughest questions… and the deepest answers.  Craig Rennebohm (With David Paul) Authors </vt:lpstr>
      <vt:lpstr>But then out of the depth of despair, I broke through into new life.</vt:lpstr>
      <vt:lpstr>Kingdom of Light</vt:lpstr>
      <vt:lpstr>The thief comes only to steal and kill and destroy; I have come that they may have life, and have it to the full. John 10:10</vt:lpstr>
      <vt:lpstr>I started to read the Bible every morning for a time of devotions and prayer, and I sought God’s guidance.</vt:lpstr>
      <vt:lpstr>PowerPoint Presentation</vt:lpstr>
      <vt:lpstr>PowerPoint Presentation</vt:lpstr>
      <vt:lpstr>Also obeying God’s commands as written in the Bible</vt:lpstr>
      <vt:lpstr>Listening to inspirational music brought healing and comfort.</vt:lpstr>
      <vt:lpstr>Hope</vt:lpstr>
      <vt:lpstr>I did a lot of reading on the subject of psychosis  and religious experiences, how they resemble one another…</vt:lpstr>
      <vt:lpstr>I became a volunteer in the  Patients’ Library  University of Iowa Hospitals &amp; Clinics</vt:lpstr>
      <vt:lpstr>I read books to children patients</vt:lpstr>
      <vt:lpstr> Writing about Recovery Mental Illness and Related Issues</vt:lpstr>
      <vt:lpstr> Voices in the Rain Meaning in Psychosis A Memoir</vt:lpstr>
      <vt:lpstr> Not that we are competent in ourselves to claim anything for ourselves, but our competence comes from God.  2Cor 3:5 </vt:lpstr>
      <vt:lpstr>New Path of Life</vt:lpstr>
      <vt:lpstr>After working in the Patients’ Library for several years, I became the statistician there.</vt:lpstr>
      <vt:lpstr>I also have written small grants to obtain needed items for the psychiatric units.</vt:lpstr>
      <vt:lpstr>I have given presentations for medical students</vt:lpstr>
      <vt:lpstr>Created patient, student, and staff educational PowerPoint slideshows</vt:lpstr>
      <vt:lpstr>In January 2012, I went to the  State Capitol in Des Moines, Iowa  </vt:lpstr>
      <vt:lpstr>PowerPoint Presentation</vt:lpstr>
      <vt:lpstr>Physical Health Is Also Important </vt:lpstr>
      <vt:lpstr>Recovery is…</vt:lpstr>
      <vt:lpstr>There will always be people who will tell you that your dreams are too big, your hopes too unattainable.  Ignore them.</vt:lpstr>
      <vt:lpstr>Spiritual Protection In Jesus Christ’s Name</vt:lpstr>
      <vt:lpstr>“I am the light of the world. Whoever follows me will never walk in darkness, but will have the light of life.” John 8:12</vt:lpstr>
      <vt:lpstr>By Marcia A. Murphy 2015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LifeStoryRF</dc:title>
  <dc:creator>Marcia</dc:creator>
  <cp:lastModifiedBy>MY2476</cp:lastModifiedBy>
  <cp:revision>558</cp:revision>
  <dcterms:created xsi:type="dcterms:W3CDTF">2014-12-13T13:43:55Z</dcterms:created>
  <dcterms:modified xsi:type="dcterms:W3CDTF">2015-02-13T13:10:38Z</dcterms:modified>
</cp:coreProperties>
</file>